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Nunito"/>
      <p:regular r:id="rId21"/>
      <p:bold r:id="rId22"/>
      <p:italic r:id="rId23"/>
      <p:boldItalic r:id="rId24"/>
    </p:embeddedFont>
    <p:embeddedFont>
      <p:font typeface="Maven Pr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bold.fntdata"/><Relationship Id="rId25"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4deb58fe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4deb58fe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4e316ef2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4e316ef2e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d67f2ea1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4d67f2ea1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d67f2ea1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d67f2ea1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deb58fe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deb58fe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4d67f2ea1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4d67f2ea1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Chose Yolov5 as </a:t>
            </a:r>
            <a:r>
              <a:rPr lang="en"/>
              <a:t>opposed to other newer models for computational efficiency and speed. The speed is critical for frame-by-frame analysis of videos, which be the use case for this model in the real world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CSPDarknet is a 53-layer neural network backbone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d6d219b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4d6d219b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background detection as animals as a result of misshaped bounding boxes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Good object detection, poor classification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a:t>
            </a:r>
            <a:r>
              <a:rPr b="1" lang="en">
                <a:solidFill>
                  <a:schemeClr val="dk1"/>
                </a:solidFill>
              </a:rPr>
              <a:t>"Animal"</a:t>
            </a:r>
            <a:r>
              <a:rPr lang="en">
                <a:solidFill>
                  <a:schemeClr val="dk1"/>
                </a:solidFill>
              </a:rPr>
              <a:t> column and row have high values:</a:t>
            </a:r>
            <a:br>
              <a:rPr lang="en">
                <a:solidFill>
                  <a:schemeClr val="dk1"/>
                </a:solidFill>
              </a:rPr>
            </a:b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True Animal → Predicted Animal: </a:t>
            </a:r>
            <a:r>
              <a:rPr b="1" lang="en">
                <a:solidFill>
                  <a:schemeClr val="dk1"/>
                </a:solidFill>
              </a:rPr>
              <a:t>0.89</a:t>
            </a:r>
            <a:r>
              <a:rPr lang="en">
                <a:solidFill>
                  <a:schemeClr val="dk1"/>
                </a:solidFill>
              </a:rPr>
              <a:t> (good)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True Background → Predicted Animal: </a:t>
            </a:r>
            <a:r>
              <a:rPr b="1" lang="en">
                <a:solidFill>
                  <a:schemeClr val="dk1"/>
                </a:solidFill>
              </a:rPr>
              <a:t>0.90</a:t>
            </a:r>
            <a:r>
              <a:rPr lang="en">
                <a:solidFill>
                  <a:schemeClr val="dk1"/>
                </a:solidFill>
              </a:rPr>
              <a:t> (bad)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True Human → Predicted Animal: </a:t>
            </a:r>
            <a:r>
              <a:rPr b="1" lang="en">
                <a:solidFill>
                  <a:schemeClr val="dk1"/>
                </a:solidFill>
              </a:rPr>
              <a:t>0.34</a:t>
            </a:r>
            <a:r>
              <a:rPr lang="en">
                <a:solidFill>
                  <a:schemeClr val="dk1"/>
                </a:solidFill>
              </a:rPr>
              <a:t> (moderate misclassification)</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suggests the model might be biased toward predicting “Animal,” which could be due to class imbalance or overfitting to animal features.</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Poor Human classification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True Human → Predicted Human: </a:t>
            </a:r>
            <a:r>
              <a:rPr b="1" lang="en">
                <a:solidFill>
                  <a:schemeClr val="dk1"/>
                </a:solidFill>
              </a:rPr>
              <a:t>0.39</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True Human → Predicted Animal: </a:t>
            </a:r>
            <a:r>
              <a:rPr b="1" lang="en">
                <a:solidFill>
                  <a:schemeClr val="dk1"/>
                </a:solidFill>
              </a:rPr>
              <a:t>0.34</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True Human → Predicted Background: </a:t>
            </a:r>
            <a:r>
              <a:rPr b="1" lang="en">
                <a:solidFill>
                  <a:schemeClr val="dk1"/>
                </a:solidFill>
              </a:rPr>
              <a:t>0.27</a:t>
            </a:r>
            <a:br>
              <a:rPr b="1" lang="en">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indicates the model </a:t>
            </a:r>
            <a:r>
              <a:rPr b="1" lang="en">
                <a:solidFill>
                  <a:schemeClr val="dk1"/>
                </a:solidFill>
              </a:rPr>
              <a:t>struggles to identify humans</a:t>
            </a:r>
            <a:r>
              <a:rPr lang="en">
                <a:solidFill>
                  <a:schemeClr val="dk1"/>
                </a:solidFill>
              </a:rPr>
              <a:t>, often confusing them with animals or even the background. This could be due to: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Insufficient or ambiguous human samples in training.</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Overlapping features between humans and animals (e.g., posture, size).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Human annotations might be noisier (e.g., occluded humans).</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High background confusion (besides bounding box issues)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True Background → Predicted Animal: </a:t>
            </a:r>
            <a:r>
              <a:rPr b="1" lang="en">
                <a:solidFill>
                  <a:schemeClr val="dk1"/>
                </a:solidFill>
              </a:rPr>
              <a:t>0.90</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True Background → Predicted Background: </a:t>
            </a:r>
            <a:r>
              <a:rPr b="1" lang="en">
                <a:solidFill>
                  <a:schemeClr val="dk1"/>
                </a:solidFill>
              </a:rPr>
              <a:t>0.10</a:t>
            </a:r>
            <a:br>
              <a:rPr b="1" lang="en">
                <a:solidFill>
                  <a:schemeClr val="dk1"/>
                </a:solidFill>
              </a:rPr>
            </a:br>
            <a:endParaRPr b="1">
              <a:solidFill>
                <a:schemeClr val="dk1"/>
              </a:solidFill>
            </a:endParaRPr>
          </a:p>
          <a:p>
            <a:pPr indent="0" lvl="0" marL="0" rtl="0" algn="l">
              <a:lnSpc>
                <a:spcPct val="115000"/>
              </a:lnSpc>
              <a:spcBef>
                <a:spcPts val="1200"/>
              </a:spcBef>
              <a:spcAft>
                <a:spcPts val="0"/>
              </a:spcAft>
              <a:buNone/>
            </a:pPr>
            <a:r>
              <a:rPr lang="en">
                <a:solidFill>
                  <a:schemeClr val="dk1"/>
                </a:solidFill>
              </a:rPr>
              <a:t>Beyond bounding box issues, this might suggest: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Backgrounds contain patterns/features similar to animals</a:t>
            </a:r>
            <a:r>
              <a:rPr lang="en">
                <a:solidFill>
                  <a:schemeClr val="dk1"/>
                </a:solidFill>
              </a:rPr>
              <a:t> (e.g., rocks, bushes).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Model lacks robustness to </a:t>
            </a:r>
            <a:r>
              <a:rPr b="1" lang="en">
                <a:solidFill>
                  <a:schemeClr val="dk1"/>
                </a:solidFill>
              </a:rPr>
              <a:t>low-confidence/noisy regions</a:t>
            </a:r>
            <a:r>
              <a:rPr lang="en">
                <a:solidFill>
                  <a:schemeClr val="dk1"/>
                </a:solidFill>
              </a:rPr>
              <a:t>, defaulting to “Animal.”</a:t>
            </a: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Class confusion is asymmetric</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True Animal is rarely misclassified as Human or Background.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 Background and Human are </a:t>
            </a:r>
            <a:r>
              <a:rPr b="1" lang="en">
                <a:solidFill>
                  <a:schemeClr val="dk1"/>
                </a:solidFill>
              </a:rPr>
              <a:t>often misclassified as Animal</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asymmetry highlights a confidence imbalance in the model: it prefers to “play it safe” and call uncertain regions “Animal.”</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d6d219b9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4d6d219b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Classifies animals more effectively than humans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 Optimal Confidence Threshold for F1 Score</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F1-Confidence Curve (top graph) shows that the highest overall F1 score for all classes is about 0.74, achieved at a confidence threshold of 0.235. This suggests that setting the decision threshold around 0.235 would maximize the balance between precision and recall for your model across all classes.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2. Animal Class Dominates Model Performance</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Both the F1-Confidence and Precision-Recall curves show that the model performs significantly better on the Animal class than the Human class. For example, the Animal class achieves a peak F1 score of around 0.85 and a mean average precision (mAP) of 0.889, compared to the Human class's peak F1 of about 0.7 and mAP of 0.744.</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3. Precision is High at Low Recall for Both Classes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 the Precision-Recall Curve (bottom graph), both classes start with very high precision at low recall. This means that when the model is very selective (high confidence), its predictions are very accurate, but it may miss many true positives.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4. Steeper Decline for Human Class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Human class curve drops off more steeply in both F1 and precision as confidence increases or recall increases, indicating that the model struggles more to maintain accuracy for humans as it tries to capture more positives.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5. Overall Model mAP Is Strong</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overall mean average precision (mAP) for all classes is 0.816 at IoU 0.5, which is a strong performance metric. This suggests that, despite the lower performance on humans, the model is generally robust.</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6. Confidence Threshold Sensitivity</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F1 score for both classes peaks at relatively low confidence thresholds (around 0.2–0.3). Beyond this, the F1 score drops sharply, especially for the Human class. This indicates the model is more confident (but not necessarily more accurate) at lower thresholds, and a higher threshold may exclude too many true positives.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7. Class Imbalance or Data Quality Issues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consistent gap between Animal and Human performance may suggest class imbalance in the training data or that distinguishing humans is inherently more difficult for this model, possibly due to less training data, more variability, or poorer data quality for the Human class.</a:t>
            </a:r>
            <a:endParaRPr sz="1200">
              <a:solidFill>
                <a:schemeClr val="dk1"/>
              </a:solidFill>
              <a:latin typeface="Roboto"/>
              <a:ea typeface="Roboto"/>
              <a:cs typeface="Roboto"/>
              <a:sym typeface="Roboto"/>
            </a:endParaRPr>
          </a:p>
          <a:p>
            <a:pPr indent="0" lvl="0" marL="0" rtl="0" algn="l">
              <a:spcBef>
                <a:spcPts val="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d6d219b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4d6d219b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4d6d219b9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4d6d219b9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ojs.aaai.org/index.php/AAAI/article/view/11414" TargetMode="External"/><Relationship Id="rId4" Type="http://schemas.openxmlformats.org/officeDocument/2006/relationships/hyperlink" Target="https://www.mdpi.com/2313-433x/6/8/7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Aerial-View Object Classification on BIRDSAI</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Hanley, Pierre, Prasad (Group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Preliminary Discussion</a:t>
            </a:r>
            <a:endParaRPr/>
          </a:p>
        </p:txBody>
      </p:sp>
      <p:sp>
        <p:nvSpPr>
          <p:cNvPr id="337" name="Google Shape;337;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Real World Application</a:t>
            </a:r>
            <a:endParaRPr/>
          </a:p>
          <a:p>
            <a:pPr indent="-311150" lvl="0" marL="457200" rtl="0" algn="l">
              <a:spcBef>
                <a:spcPts val="1200"/>
              </a:spcBef>
              <a:spcAft>
                <a:spcPts val="0"/>
              </a:spcAft>
              <a:buSzPts val="1300"/>
              <a:buChar char="-"/>
            </a:pPr>
            <a:r>
              <a:rPr lang="en"/>
              <a:t>Analysis of frame-by-frame videos captured by UAVs</a:t>
            </a:r>
            <a:endParaRPr/>
          </a:p>
          <a:p>
            <a:pPr indent="-311150" lvl="0" marL="457200" rtl="0" algn="l">
              <a:spcBef>
                <a:spcPts val="0"/>
              </a:spcBef>
              <a:spcAft>
                <a:spcPts val="0"/>
              </a:spcAft>
              <a:buSzPts val="1300"/>
              <a:buChar char="-"/>
            </a:pPr>
            <a:r>
              <a:rPr lang="en"/>
              <a:t>Would flag if human presence is detected in x number of successive frames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Works Cited</a:t>
            </a:r>
            <a:endParaRPr/>
          </a:p>
        </p:txBody>
      </p:sp>
      <p:sp>
        <p:nvSpPr>
          <p:cNvPr id="343" name="Google Shape;343;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45720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Bondi et al. “SPOT Poachers in Action: Augmenting Conservation Drones With Automatic Detection in Near Real Time”. </a:t>
            </a:r>
            <a:r>
              <a:rPr i="1" lang="en" sz="1200">
                <a:solidFill>
                  <a:srgbClr val="000000"/>
                </a:solidFill>
                <a:latin typeface="Times New Roman"/>
                <a:ea typeface="Times New Roman"/>
                <a:cs typeface="Times New Roman"/>
                <a:sym typeface="Times New Roman"/>
              </a:rPr>
              <a:t>Proceedings of the AAAI Conference on Artificial Intelligence</a:t>
            </a:r>
            <a:r>
              <a:rPr lang="en" sz="1200">
                <a:solidFill>
                  <a:srgbClr val="000000"/>
                </a:solidFill>
                <a:latin typeface="Times New Roman"/>
                <a:ea typeface="Times New Roman"/>
                <a:cs typeface="Times New Roman"/>
                <a:sym typeface="Times New Roman"/>
              </a:rPr>
              <a:t>, vol. 32, no. 1, Apr. 2018, </a:t>
            </a: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https://ojs.aaai.org/index.php/AAAI/article/view/11414</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457200" lvl="0" marL="45720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Cazzato, et al. “A Survey of Computer Vision Methods for 2D Object Detection from Unmanned Aerial Vehicles.” </a:t>
            </a:r>
            <a:r>
              <a:rPr i="1" lang="en" sz="1200">
                <a:solidFill>
                  <a:srgbClr val="000000"/>
                </a:solidFill>
                <a:latin typeface="Times New Roman"/>
                <a:ea typeface="Times New Roman"/>
                <a:cs typeface="Times New Roman"/>
                <a:sym typeface="Times New Roman"/>
              </a:rPr>
              <a:t>J. Imaging</a:t>
            </a:r>
            <a:r>
              <a:rPr lang="en" sz="1200">
                <a:solidFill>
                  <a:srgbClr val="000000"/>
                </a:solidFill>
                <a:latin typeface="Times New Roman"/>
                <a:ea typeface="Times New Roman"/>
                <a:cs typeface="Times New Roman"/>
                <a:sym typeface="Times New Roman"/>
              </a:rPr>
              <a:t>, vol. 78, no. 6, 2020. </a:t>
            </a:r>
            <a:r>
              <a:rPr i="1" lang="en" sz="1200">
                <a:solidFill>
                  <a:srgbClr val="000000"/>
                </a:solidFill>
                <a:latin typeface="Times New Roman"/>
                <a:ea typeface="Times New Roman"/>
                <a:cs typeface="Times New Roman"/>
                <a:sym typeface="Times New Roman"/>
              </a:rPr>
              <a:t>MDPI</a:t>
            </a:r>
            <a:r>
              <a:rPr lang="en" sz="1200">
                <a:solidFill>
                  <a:srgbClr val="000000"/>
                </a:solidFill>
                <a:latin typeface="Times New Roman"/>
                <a:ea typeface="Times New Roman"/>
                <a:cs typeface="Times New Roman"/>
                <a:sym typeface="Times New Roman"/>
              </a:rPr>
              <a:t>, </a:t>
            </a:r>
            <a:r>
              <a:rPr lang="en"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https://www.mdpi.com/2313-433x/6/8/78</a:t>
            </a:r>
            <a:r>
              <a:rPr lang="en" sz="1200">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Background/Theory</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i="1" lang="en">
                <a:solidFill>
                  <a:srgbClr val="000000"/>
                </a:solidFill>
              </a:rPr>
              <a:t>“</a:t>
            </a:r>
            <a:r>
              <a:rPr lang="en">
                <a:solidFill>
                  <a:srgbClr val="000000"/>
                </a:solidFill>
              </a:rPr>
              <a:t>SPOT Poachers in Action: Augmenting Conservation Drones With Automatic Detection in Near Real Time</a:t>
            </a:r>
            <a:r>
              <a:rPr i="1" lang="en">
                <a:solidFill>
                  <a:srgbClr val="000000"/>
                </a:solidFill>
              </a:rPr>
              <a:t>”</a:t>
            </a:r>
            <a:r>
              <a:rPr lang="en">
                <a:solidFill>
                  <a:srgbClr val="000000"/>
                </a:solidFill>
              </a:rPr>
              <a:t>, Bondi et al, 2018</a:t>
            </a:r>
            <a:endParaRPr>
              <a:solidFill>
                <a:srgbClr val="000000"/>
              </a:solidFill>
            </a:endParaRPr>
          </a:p>
          <a:p>
            <a:pPr indent="-304958" lvl="0" marL="457200" rtl="0" algn="l">
              <a:lnSpc>
                <a:spcPct val="150000"/>
              </a:lnSpc>
              <a:spcBef>
                <a:spcPts val="1000"/>
              </a:spcBef>
              <a:spcAft>
                <a:spcPts val="0"/>
              </a:spcAft>
              <a:buClr>
                <a:srgbClr val="000000"/>
              </a:buClr>
              <a:buSzPct val="100000"/>
              <a:buChar char="-"/>
            </a:pPr>
            <a:r>
              <a:rPr lang="en">
                <a:solidFill>
                  <a:srgbClr val="000000"/>
                </a:solidFill>
              </a:rPr>
              <a:t>Discusses use of YOLO and Faster RCNN architectures for object </a:t>
            </a:r>
            <a:r>
              <a:rPr lang="en">
                <a:solidFill>
                  <a:srgbClr val="000000"/>
                </a:solidFill>
              </a:rPr>
              <a:t>classification</a:t>
            </a:r>
            <a:r>
              <a:rPr lang="en">
                <a:solidFill>
                  <a:srgbClr val="000000"/>
                </a:solidFill>
              </a:rPr>
              <a:t> using BIRDSAI dataset</a:t>
            </a:r>
            <a:endParaRPr>
              <a:solidFill>
                <a:srgbClr val="000000"/>
              </a:solidFill>
            </a:endParaRPr>
          </a:p>
          <a:p>
            <a:pPr indent="0" lvl="0" marL="0" rtl="0" algn="l">
              <a:lnSpc>
                <a:spcPct val="150000"/>
              </a:lnSpc>
              <a:spcBef>
                <a:spcPts val="1000"/>
              </a:spcBef>
              <a:spcAft>
                <a:spcPts val="0"/>
              </a:spcAft>
              <a:buNone/>
            </a:pPr>
            <a:r>
              <a:rPr lang="en">
                <a:solidFill>
                  <a:srgbClr val="000000"/>
                </a:solidFill>
              </a:rPr>
              <a:t>“A Survey of Computer Vision Methods for 2D Object Detection from Unmanned Aerial Vehicles”, Cazzato et al,  2020</a:t>
            </a:r>
            <a:endParaRPr>
              <a:solidFill>
                <a:srgbClr val="000000"/>
              </a:solidFill>
            </a:endParaRPr>
          </a:p>
          <a:p>
            <a:pPr indent="-304958" lvl="0" marL="457200" rtl="0" algn="l">
              <a:lnSpc>
                <a:spcPct val="150000"/>
              </a:lnSpc>
              <a:spcBef>
                <a:spcPts val="1000"/>
              </a:spcBef>
              <a:spcAft>
                <a:spcPts val="1000"/>
              </a:spcAft>
              <a:buClr>
                <a:srgbClr val="000000"/>
              </a:buClr>
              <a:buSzPct val="100000"/>
              <a:buChar char="-"/>
            </a:pPr>
            <a:r>
              <a:rPr lang="en">
                <a:solidFill>
                  <a:srgbClr val="000000"/>
                </a:solidFill>
              </a:rPr>
              <a:t>More generally discusses methods for aerial-view object classification, a brief history of CNN’s, and </a:t>
            </a:r>
            <a:r>
              <a:rPr lang="en">
                <a:solidFill>
                  <a:srgbClr val="000000"/>
                </a:solidFill>
              </a:rPr>
              <a:t>challenges</a:t>
            </a:r>
            <a:r>
              <a:rPr lang="en">
                <a:solidFill>
                  <a:srgbClr val="000000"/>
                </a:solidFill>
              </a:rPr>
              <a:t> in UAV object detection</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290" name="Google Shape;290;p15"/>
          <p:cNvSpPr txBox="1"/>
          <p:nvPr>
            <p:ph idx="1" type="body"/>
          </p:nvPr>
        </p:nvSpPr>
        <p:spPr>
          <a:xfrm>
            <a:off x="1303800" y="1464325"/>
            <a:ext cx="3312000" cy="3067200"/>
          </a:xfrm>
          <a:prstGeom prst="rect">
            <a:avLst/>
          </a:prstGeom>
        </p:spPr>
        <p:txBody>
          <a:bodyPr anchorCtr="0" anchor="t" bIns="91425" lIns="91425" spcFirstLastPara="1" rIns="91425" wrap="square" tIns="91425">
            <a:normAutofit fontScale="92500"/>
          </a:bodyPr>
          <a:lstStyle/>
          <a:p>
            <a:pPr indent="-304958" lvl="0" marL="457200" rtl="0" algn="l">
              <a:lnSpc>
                <a:spcPct val="150000"/>
              </a:lnSpc>
              <a:spcBef>
                <a:spcPts val="0"/>
              </a:spcBef>
              <a:spcAft>
                <a:spcPts val="0"/>
              </a:spcAft>
              <a:buSzPct val="100000"/>
              <a:buChar char="-"/>
            </a:pPr>
            <a:r>
              <a:rPr lang="en"/>
              <a:t>Mixture of real and synthetic videos  depicting protected wildlife areas in </a:t>
            </a:r>
            <a:r>
              <a:rPr lang="en"/>
              <a:t>Southern Africa</a:t>
            </a:r>
            <a:endParaRPr/>
          </a:p>
          <a:p>
            <a:pPr indent="-304958" lvl="0" marL="457200" rtl="0" algn="l">
              <a:lnSpc>
                <a:spcPct val="150000"/>
              </a:lnSpc>
              <a:spcBef>
                <a:spcPts val="1000"/>
              </a:spcBef>
              <a:spcAft>
                <a:spcPts val="0"/>
              </a:spcAft>
              <a:buSzPct val="100000"/>
              <a:buChar char="-"/>
            </a:pPr>
            <a:r>
              <a:rPr lang="en"/>
              <a:t>Each frame annotated with class </a:t>
            </a:r>
            <a:r>
              <a:rPr lang="en"/>
              <a:t>labels</a:t>
            </a:r>
            <a:r>
              <a:rPr lang="en"/>
              <a:t> of either “Human” or “Animal” assigned to bounded boxes</a:t>
            </a:r>
            <a:endParaRPr/>
          </a:p>
          <a:p>
            <a:pPr indent="-304958" lvl="0" marL="457200" rtl="0" algn="l">
              <a:lnSpc>
                <a:spcPct val="150000"/>
              </a:lnSpc>
              <a:spcBef>
                <a:spcPts val="1000"/>
              </a:spcBef>
              <a:spcAft>
                <a:spcPts val="0"/>
              </a:spcAft>
              <a:buSzPct val="100000"/>
              <a:buChar char="-"/>
            </a:pPr>
            <a:r>
              <a:rPr lang="en"/>
              <a:t>Contains significantly more “Animal” instances than “Human” instances</a:t>
            </a:r>
            <a:endParaRPr/>
          </a:p>
          <a:p>
            <a:pPr indent="0" lvl="0" marL="0" rtl="0" algn="l">
              <a:spcBef>
                <a:spcPts val="1000"/>
              </a:spcBef>
              <a:spcAft>
                <a:spcPts val="1200"/>
              </a:spcAft>
              <a:buNone/>
            </a:pPr>
            <a:r>
              <a:t/>
            </a:r>
            <a:endParaRPr/>
          </a:p>
        </p:txBody>
      </p:sp>
      <p:pic>
        <p:nvPicPr>
          <p:cNvPr id="291" name="Google Shape;291;p15"/>
          <p:cNvPicPr preferRelativeResize="0"/>
          <p:nvPr/>
        </p:nvPicPr>
        <p:blipFill>
          <a:blip r:embed="rId3">
            <a:alphaModFix/>
          </a:blip>
          <a:stretch>
            <a:fillRect/>
          </a:stretch>
        </p:blipFill>
        <p:spPr>
          <a:xfrm>
            <a:off x="4794375" y="905100"/>
            <a:ext cx="4239250" cy="274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297" name="Google Shape;297;p16"/>
          <p:cNvSpPr txBox="1"/>
          <p:nvPr>
            <p:ph idx="1" type="body"/>
          </p:nvPr>
        </p:nvSpPr>
        <p:spPr>
          <a:xfrm>
            <a:off x="1330675"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Training data is captured from a variety of vantage points, making it harder to get a good </a:t>
            </a:r>
            <a:r>
              <a:rPr lang="en"/>
              <a:t>representation</a:t>
            </a:r>
            <a:r>
              <a:rPr lang="en"/>
              <a:t> of the training data</a:t>
            </a:r>
            <a:endParaRPr/>
          </a:p>
          <a:p>
            <a:pPr indent="-311150" lvl="0" marL="457200" rtl="0" algn="l">
              <a:spcBef>
                <a:spcPts val="0"/>
              </a:spcBef>
              <a:spcAft>
                <a:spcPts val="0"/>
              </a:spcAft>
              <a:buSzPts val="1300"/>
              <a:buChar char="-"/>
            </a:pPr>
            <a:r>
              <a:rPr lang="en"/>
              <a:t>Fog is present in some images, making </a:t>
            </a:r>
            <a:r>
              <a:rPr lang="en"/>
              <a:t>classification</a:t>
            </a:r>
            <a:r>
              <a:rPr lang="en"/>
              <a:t> more difficult</a:t>
            </a:r>
            <a:endParaRPr/>
          </a:p>
        </p:txBody>
      </p:sp>
      <p:pic>
        <p:nvPicPr>
          <p:cNvPr id="298" name="Google Shape;298;p16" title="Screenshot 2025-04-21 at 12.59.11 PM.png"/>
          <p:cNvPicPr preferRelativeResize="0"/>
          <p:nvPr/>
        </p:nvPicPr>
        <p:blipFill>
          <a:blip r:embed="rId3">
            <a:alphaModFix/>
          </a:blip>
          <a:stretch>
            <a:fillRect/>
          </a:stretch>
        </p:blipFill>
        <p:spPr>
          <a:xfrm>
            <a:off x="891796" y="3100650"/>
            <a:ext cx="2187075" cy="1430999"/>
          </a:xfrm>
          <a:prstGeom prst="rect">
            <a:avLst/>
          </a:prstGeom>
          <a:noFill/>
          <a:ln>
            <a:noFill/>
          </a:ln>
        </p:spPr>
      </p:pic>
      <p:pic>
        <p:nvPicPr>
          <p:cNvPr id="299" name="Google Shape;299;p16" title="Screenshot 2025-04-21 at 1.00.28 PM.png"/>
          <p:cNvPicPr preferRelativeResize="0"/>
          <p:nvPr/>
        </p:nvPicPr>
        <p:blipFill>
          <a:blip r:embed="rId4">
            <a:alphaModFix/>
          </a:blip>
          <a:stretch>
            <a:fillRect/>
          </a:stretch>
        </p:blipFill>
        <p:spPr>
          <a:xfrm>
            <a:off x="6065113" y="3105990"/>
            <a:ext cx="2187075" cy="1420314"/>
          </a:xfrm>
          <a:prstGeom prst="rect">
            <a:avLst/>
          </a:prstGeom>
          <a:noFill/>
          <a:ln>
            <a:noFill/>
          </a:ln>
        </p:spPr>
      </p:pic>
      <p:pic>
        <p:nvPicPr>
          <p:cNvPr id="300" name="Google Shape;300;p16" title="Screenshot 2025-04-21 at 1.01.20 PM.png"/>
          <p:cNvPicPr preferRelativeResize="0"/>
          <p:nvPr/>
        </p:nvPicPr>
        <p:blipFill>
          <a:blip r:embed="rId5">
            <a:alphaModFix/>
          </a:blip>
          <a:stretch>
            <a:fillRect/>
          </a:stretch>
        </p:blipFill>
        <p:spPr>
          <a:xfrm>
            <a:off x="3683550" y="3106000"/>
            <a:ext cx="1776891" cy="14202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a:t>
            </a:r>
            <a:endParaRPr/>
          </a:p>
        </p:txBody>
      </p:sp>
      <p:sp>
        <p:nvSpPr>
          <p:cNvPr id="306" name="Google Shape;306;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 off of a </a:t>
            </a:r>
            <a:r>
              <a:rPr lang="en"/>
              <a:t>pre-trained</a:t>
            </a:r>
            <a:r>
              <a:rPr lang="en"/>
              <a:t> Yolov5 model</a:t>
            </a:r>
            <a:endParaRPr/>
          </a:p>
          <a:p>
            <a:pPr indent="-311150" lvl="0" marL="457200" rtl="0" algn="l">
              <a:spcBef>
                <a:spcPts val="1200"/>
              </a:spcBef>
              <a:spcAft>
                <a:spcPts val="0"/>
              </a:spcAft>
              <a:buSzPts val="1300"/>
              <a:buChar char="-"/>
            </a:pPr>
            <a:r>
              <a:rPr lang="en"/>
              <a:t>Deep CNN which processes images in a single pass</a:t>
            </a:r>
            <a:endParaRPr/>
          </a:p>
          <a:p>
            <a:pPr indent="-311150" lvl="0" marL="457200" rtl="0" algn="l">
              <a:spcBef>
                <a:spcPts val="0"/>
              </a:spcBef>
              <a:spcAft>
                <a:spcPts val="0"/>
              </a:spcAft>
              <a:buSzPts val="1300"/>
              <a:buChar char="-"/>
            </a:pPr>
            <a:r>
              <a:rPr lang="en"/>
              <a:t>Outputs bounding boxes and class probabilities, using anchor boxes as reference</a:t>
            </a:r>
            <a:endParaRPr/>
          </a:p>
          <a:p>
            <a:pPr indent="-311150" lvl="0" marL="457200" rtl="0" algn="l">
              <a:spcBef>
                <a:spcPts val="0"/>
              </a:spcBef>
              <a:spcAft>
                <a:spcPts val="0"/>
              </a:spcAft>
              <a:buSzPts val="1300"/>
              <a:buChar char="-"/>
            </a:pPr>
            <a:r>
              <a:rPr lang="en"/>
              <a:t>CSPDarknet53 backbone</a:t>
            </a:r>
            <a:endParaRPr/>
          </a:p>
          <a:p>
            <a:pPr indent="-298450" lvl="1" marL="914400" rtl="0" algn="l">
              <a:spcBef>
                <a:spcPts val="0"/>
              </a:spcBef>
              <a:spcAft>
                <a:spcPts val="0"/>
              </a:spcAft>
              <a:buSzPts val="1100"/>
              <a:buChar char="-"/>
            </a:pPr>
            <a:r>
              <a:rPr lang="en"/>
              <a:t>Splits the base feature map into two and merges them, allowing for more gradient flow</a:t>
            </a:r>
            <a:endParaRPr/>
          </a:p>
          <a:p>
            <a:pPr indent="0" lvl="0" marL="0" rtl="0" algn="l">
              <a:spcBef>
                <a:spcPts val="1200"/>
              </a:spcBef>
              <a:spcAft>
                <a:spcPts val="0"/>
              </a:spcAft>
              <a:buNone/>
            </a:pPr>
            <a:r>
              <a:rPr lang="en"/>
              <a:t>Trained using weighted cross entropy loss to account for class imbalance</a:t>
            </a:r>
            <a:endParaRPr/>
          </a:p>
          <a:p>
            <a:pPr indent="0" lvl="0" marL="0" rtl="0" algn="l">
              <a:spcBef>
                <a:spcPts val="1200"/>
              </a:spcBef>
              <a:spcAft>
                <a:spcPts val="1200"/>
              </a:spcAft>
              <a:buNone/>
            </a:pPr>
            <a:r>
              <a:rPr lang="en"/>
              <a:t>Uses Adam Optimizer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Preliminary Results</a:t>
            </a:r>
            <a:endParaRPr/>
          </a:p>
        </p:txBody>
      </p:sp>
      <p:pic>
        <p:nvPicPr>
          <p:cNvPr id="312" name="Google Shape;312;p18"/>
          <p:cNvPicPr preferRelativeResize="0"/>
          <p:nvPr/>
        </p:nvPicPr>
        <p:blipFill>
          <a:blip r:embed="rId3">
            <a:alphaModFix/>
          </a:blip>
          <a:stretch>
            <a:fillRect/>
          </a:stretch>
        </p:blipFill>
        <p:spPr>
          <a:xfrm>
            <a:off x="1929375" y="1066276"/>
            <a:ext cx="5285250" cy="3954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Preliminary Results</a:t>
            </a:r>
            <a:endParaRPr/>
          </a:p>
        </p:txBody>
      </p:sp>
      <p:pic>
        <p:nvPicPr>
          <p:cNvPr id="318" name="Google Shape;318;p19"/>
          <p:cNvPicPr preferRelativeResize="0"/>
          <p:nvPr/>
        </p:nvPicPr>
        <p:blipFill>
          <a:blip r:embed="rId3">
            <a:alphaModFix/>
          </a:blip>
          <a:stretch>
            <a:fillRect/>
          </a:stretch>
        </p:blipFill>
        <p:spPr>
          <a:xfrm>
            <a:off x="125525" y="1522200"/>
            <a:ext cx="4259887" cy="2839925"/>
          </a:xfrm>
          <a:prstGeom prst="rect">
            <a:avLst/>
          </a:prstGeom>
          <a:noFill/>
          <a:ln>
            <a:noFill/>
          </a:ln>
        </p:spPr>
      </p:pic>
      <p:pic>
        <p:nvPicPr>
          <p:cNvPr id="319" name="Google Shape;319;p19"/>
          <p:cNvPicPr preferRelativeResize="0"/>
          <p:nvPr/>
        </p:nvPicPr>
        <p:blipFill>
          <a:blip r:embed="rId4">
            <a:alphaModFix/>
          </a:blip>
          <a:stretch>
            <a:fillRect/>
          </a:stretch>
        </p:blipFill>
        <p:spPr>
          <a:xfrm>
            <a:off x="4572000" y="1530275"/>
            <a:ext cx="4259875" cy="28237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Preliminary Results</a:t>
            </a:r>
            <a:endParaRPr/>
          </a:p>
        </p:txBody>
      </p:sp>
      <p:pic>
        <p:nvPicPr>
          <p:cNvPr id="325" name="Google Shape;325;p20"/>
          <p:cNvPicPr preferRelativeResize="0"/>
          <p:nvPr/>
        </p:nvPicPr>
        <p:blipFill>
          <a:blip r:embed="rId3">
            <a:alphaModFix/>
          </a:blip>
          <a:stretch>
            <a:fillRect/>
          </a:stretch>
        </p:blipFill>
        <p:spPr>
          <a:xfrm>
            <a:off x="1086225" y="1597875"/>
            <a:ext cx="6691901" cy="307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Preliminary Discussion</a:t>
            </a:r>
            <a:endParaRPr/>
          </a:p>
        </p:txBody>
      </p:sp>
      <p:sp>
        <p:nvSpPr>
          <p:cNvPr id="331" name="Google Shape;331;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lnSpc>
                <a:spcPct val="150000"/>
              </a:lnSpc>
              <a:spcBef>
                <a:spcPts val="1000"/>
              </a:spcBef>
              <a:spcAft>
                <a:spcPts val="0"/>
              </a:spcAft>
              <a:buNone/>
            </a:pPr>
            <a:r>
              <a:rPr lang="en"/>
              <a:t>Main Issues:</a:t>
            </a:r>
            <a:endParaRPr/>
          </a:p>
          <a:p>
            <a:pPr indent="-311150" lvl="0" marL="457200" rtl="0" algn="l">
              <a:lnSpc>
                <a:spcPct val="150000"/>
              </a:lnSpc>
              <a:spcBef>
                <a:spcPts val="1200"/>
              </a:spcBef>
              <a:spcAft>
                <a:spcPts val="0"/>
              </a:spcAft>
              <a:buSzPts val="1300"/>
              <a:buChar char="-"/>
            </a:pPr>
            <a:r>
              <a:rPr lang="en"/>
              <a:t>Misclassification of humans as animals, we plan to address this by weighing misclassifications of humans more heavily using weighted </a:t>
            </a:r>
            <a:r>
              <a:rPr lang="en"/>
              <a:t>cross entropy</a:t>
            </a:r>
            <a:endParaRPr/>
          </a:p>
          <a:p>
            <a:pPr indent="-311150" lvl="0" marL="457200" rtl="0" algn="l">
              <a:lnSpc>
                <a:spcPct val="150000"/>
              </a:lnSpc>
              <a:spcBef>
                <a:spcPts val="1200"/>
              </a:spcBef>
              <a:spcAft>
                <a:spcPts val="1200"/>
              </a:spcAft>
              <a:buSzPts val="1300"/>
              <a:buChar char="-"/>
            </a:pPr>
            <a:r>
              <a:rPr lang="en"/>
              <a:t>Lack of labeled training data, we plan to address this by utilizing semi-supervised learning to assign labels to unlabeled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